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2" r:id="rId6"/>
    <p:sldId id="263" r:id="rId7"/>
    <p:sldId id="264" r:id="rId8"/>
    <p:sldId id="261" r:id="rId9"/>
    <p:sldId id="268" r:id="rId10"/>
    <p:sldId id="265" r:id="rId11"/>
    <p:sldId id="266" r:id="rId12"/>
    <p:sldId id="267" r:id="rId13"/>
    <p:sldId id="272" r:id="rId14"/>
    <p:sldId id="274" r:id="rId15"/>
    <p:sldId id="275" r:id="rId16"/>
    <p:sldId id="276" r:id="rId17"/>
    <p:sldId id="27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780" y="-9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1/18/2023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D33A8-B5BB-8F41-9ACF-CB555F815740}"/>
              </a:ext>
            </a:extLst>
          </p:cNvPr>
          <p:cNvSpPr>
            <a:spLocks noGrp="1"/>
          </p:cNvSpPr>
          <p:nvPr>
            <p:ph type="ctrTitle"/>
          </p:nvPr>
        </p:nvSpPr>
        <p:spPr>
          <a:xfrm>
            <a:off x="1219870" y="311315"/>
            <a:ext cx="10050796" cy="1769306"/>
          </a:xfrm>
        </p:spPr>
        <p:txBody>
          <a:bodyPr>
            <a:normAutofit/>
          </a:bodyPr>
          <a:lstStyle/>
          <a:p>
            <a:r>
              <a:rPr lang="en-IN" dirty="0"/>
              <a:t>The Body and It’s Movements </a:t>
            </a:r>
            <a:endParaRPr lang="en-US" dirty="0"/>
          </a:p>
        </p:txBody>
      </p:sp>
      <p:sp>
        <p:nvSpPr>
          <p:cNvPr id="3" name="Subtitle 2">
            <a:extLst>
              <a:ext uri="{FF2B5EF4-FFF2-40B4-BE49-F238E27FC236}">
                <a16:creationId xmlns:a16="http://schemas.microsoft.com/office/drawing/2014/main" xmlns="" id="{2F9780E3-7848-9841-A682-16704DE48984}"/>
              </a:ext>
            </a:extLst>
          </p:cNvPr>
          <p:cNvSpPr>
            <a:spLocks noGrp="1"/>
          </p:cNvSpPr>
          <p:nvPr>
            <p:ph type="subTitle" idx="1"/>
          </p:nvPr>
        </p:nvSpPr>
        <p:spPr>
          <a:xfrm flipH="1">
            <a:off x="4712367" y="2322762"/>
            <a:ext cx="3742099" cy="764265"/>
          </a:xfrm>
        </p:spPr>
        <p:txBody>
          <a:bodyPr/>
          <a:lstStyle/>
          <a:p>
            <a:r>
              <a:rPr lang="en-IN" dirty="0"/>
              <a:t>Chapter: 9</a:t>
            </a:r>
            <a:endParaRPr lang="en-US" dirty="0"/>
          </a:p>
        </p:txBody>
      </p:sp>
      <p:pic>
        <p:nvPicPr>
          <p:cNvPr id="6" name="Picture 5">
            <a:extLst>
              <a:ext uri="{FF2B5EF4-FFF2-40B4-BE49-F238E27FC236}">
                <a16:creationId xmlns:a16="http://schemas.microsoft.com/office/drawing/2014/main" xmlns="" id="{AD18692F-45C3-5144-881A-82CE3FDF194A}"/>
              </a:ext>
            </a:extLst>
          </p:cNvPr>
          <p:cNvPicPr>
            <a:picLocks noChangeAspect="1"/>
          </p:cNvPicPr>
          <p:nvPr/>
        </p:nvPicPr>
        <p:blipFill>
          <a:blip r:embed="rId2"/>
          <a:stretch>
            <a:fillRect/>
          </a:stretch>
        </p:blipFill>
        <p:spPr>
          <a:xfrm>
            <a:off x="3685005" y="3283455"/>
            <a:ext cx="4219073" cy="3033123"/>
          </a:xfrm>
          <a:prstGeom prst="rect">
            <a:avLst/>
          </a:prstGeom>
        </p:spPr>
      </p:pic>
    </p:spTree>
    <p:extLst>
      <p:ext uri="{BB962C8B-B14F-4D97-AF65-F5344CB8AC3E}">
        <p14:creationId xmlns:p14="http://schemas.microsoft.com/office/powerpoint/2010/main" xmlns="" val="251808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81B9E2-B951-3249-A95E-1FA9E29059DD}"/>
              </a:ext>
            </a:extLst>
          </p:cNvPr>
          <p:cNvSpPr>
            <a:spLocks noGrp="1"/>
          </p:cNvSpPr>
          <p:nvPr>
            <p:ph type="title"/>
          </p:nvPr>
        </p:nvSpPr>
        <p:spPr>
          <a:xfrm>
            <a:off x="2592925" y="624109"/>
            <a:ext cx="8911687" cy="879837"/>
          </a:xfrm>
        </p:spPr>
        <p:txBody>
          <a:bodyPr/>
          <a:lstStyle/>
          <a:p>
            <a:r>
              <a:rPr lang="en-IN"/>
              <a:t>The backbone or spine</a:t>
            </a:r>
            <a:endParaRPr lang="en-US"/>
          </a:p>
        </p:txBody>
      </p:sp>
      <p:sp>
        <p:nvSpPr>
          <p:cNvPr id="3" name="Content Placeholder 2">
            <a:extLst>
              <a:ext uri="{FF2B5EF4-FFF2-40B4-BE49-F238E27FC236}">
                <a16:creationId xmlns:a16="http://schemas.microsoft.com/office/drawing/2014/main" xmlns="" id="{DB94EFCE-36E2-694C-869B-FDD35E5616B3}"/>
              </a:ext>
            </a:extLst>
          </p:cNvPr>
          <p:cNvSpPr>
            <a:spLocks noGrp="1"/>
          </p:cNvSpPr>
          <p:nvPr>
            <p:ph idx="1"/>
          </p:nvPr>
        </p:nvSpPr>
        <p:spPr>
          <a:xfrm>
            <a:off x="816429" y="1503946"/>
            <a:ext cx="6469577" cy="5076963"/>
          </a:xfrm>
        </p:spPr>
        <p:txBody>
          <a:bodyPr/>
          <a:lstStyle/>
          <a:p>
            <a:r>
              <a:rPr lang="en-IN"/>
              <a:t>Spine is made 33 of small bones called vertebrae</a:t>
            </a:r>
          </a:p>
          <a:p>
            <a:r>
              <a:rPr lang="en-IN"/>
              <a:t>These bones are joined to each other and allow slight movement (bend and twist)</a:t>
            </a:r>
          </a:p>
          <a:p>
            <a:r>
              <a:rPr lang="en-IN"/>
              <a:t>They are attached to the base of the brain and forms the central supporting rod for the skeleton </a:t>
            </a:r>
          </a:p>
          <a:p>
            <a:r>
              <a:rPr lang="en-IN"/>
              <a:t>Each vertebrae has a small hole in it through which the delicate organ Spine cord passes through it.</a:t>
            </a:r>
          </a:p>
          <a:p>
            <a:r>
              <a:rPr lang="en-IN"/>
              <a:t>Thus the vertebrae or the backbone protects the spinal cord </a:t>
            </a:r>
          </a:p>
          <a:p>
            <a:r>
              <a:rPr lang="en-IN"/>
              <a:t>Thus the backbone is also called the spine or the vertebral column </a:t>
            </a:r>
          </a:p>
          <a:p>
            <a:endParaRPr lang="en-IN"/>
          </a:p>
          <a:p>
            <a:endParaRPr lang="en-US"/>
          </a:p>
        </p:txBody>
      </p:sp>
      <p:pic>
        <p:nvPicPr>
          <p:cNvPr id="4" name="Picture 4">
            <a:extLst>
              <a:ext uri="{FF2B5EF4-FFF2-40B4-BE49-F238E27FC236}">
                <a16:creationId xmlns:a16="http://schemas.microsoft.com/office/drawing/2014/main" xmlns="" id="{B7E9BB83-6FE7-0345-8E49-1321A063DFFF}"/>
              </a:ext>
            </a:extLst>
          </p:cNvPr>
          <p:cNvPicPr>
            <a:picLocks noChangeAspect="1"/>
          </p:cNvPicPr>
          <p:nvPr/>
        </p:nvPicPr>
        <p:blipFill>
          <a:blip r:embed="rId2"/>
          <a:stretch>
            <a:fillRect/>
          </a:stretch>
        </p:blipFill>
        <p:spPr>
          <a:xfrm>
            <a:off x="8364000" y="1503946"/>
            <a:ext cx="3536455" cy="4595597"/>
          </a:xfrm>
          <a:prstGeom prst="rect">
            <a:avLst/>
          </a:prstGeom>
        </p:spPr>
      </p:pic>
    </p:spTree>
    <p:extLst>
      <p:ext uri="{BB962C8B-B14F-4D97-AF65-F5344CB8AC3E}">
        <p14:creationId xmlns:p14="http://schemas.microsoft.com/office/powerpoint/2010/main" xmlns="" val="3284182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C4BF1E-B9C6-7141-A949-B53BE152E159}"/>
              </a:ext>
            </a:extLst>
          </p:cNvPr>
          <p:cNvSpPr>
            <a:spLocks noGrp="1"/>
          </p:cNvSpPr>
          <p:nvPr>
            <p:ph type="title"/>
          </p:nvPr>
        </p:nvSpPr>
        <p:spPr>
          <a:xfrm>
            <a:off x="2592925" y="624110"/>
            <a:ext cx="8911687" cy="579048"/>
          </a:xfrm>
        </p:spPr>
        <p:txBody>
          <a:bodyPr>
            <a:normAutofit fontScale="90000"/>
          </a:bodyPr>
          <a:lstStyle/>
          <a:p>
            <a:r>
              <a:rPr lang="en-IN"/>
              <a:t>The rib cage</a:t>
            </a:r>
            <a:endParaRPr lang="en-US"/>
          </a:p>
        </p:txBody>
      </p:sp>
      <p:sp>
        <p:nvSpPr>
          <p:cNvPr id="3" name="Content Placeholder 2">
            <a:extLst>
              <a:ext uri="{FF2B5EF4-FFF2-40B4-BE49-F238E27FC236}">
                <a16:creationId xmlns:a16="http://schemas.microsoft.com/office/drawing/2014/main" xmlns="" id="{EFBBCB41-2CBF-B949-8EE8-B8785FFFD646}"/>
              </a:ext>
            </a:extLst>
          </p:cNvPr>
          <p:cNvSpPr>
            <a:spLocks noGrp="1"/>
          </p:cNvSpPr>
          <p:nvPr>
            <p:ph idx="1"/>
          </p:nvPr>
        </p:nvSpPr>
        <p:spPr>
          <a:xfrm>
            <a:off x="544286" y="1540189"/>
            <a:ext cx="7211785" cy="3777622"/>
          </a:xfrm>
        </p:spPr>
        <p:txBody>
          <a:bodyPr/>
          <a:lstStyle/>
          <a:p>
            <a:r>
              <a:rPr lang="en-IN"/>
              <a:t>The bone in the chest is called the rib cage</a:t>
            </a:r>
          </a:p>
          <a:p>
            <a:r>
              <a:rPr lang="en-IN"/>
              <a:t>They are thin, flat and curved in structure and protects the upper part organs like the heart ,lungs, stomach and kidneys </a:t>
            </a:r>
          </a:p>
          <a:p>
            <a:r>
              <a:rPr lang="en-IN"/>
              <a:t>Totally there are 24 bones arranged in 12 pairs</a:t>
            </a:r>
          </a:p>
          <a:p>
            <a:r>
              <a:rPr lang="en-IN"/>
              <a:t>All these bones are joined to the backbone at the back</a:t>
            </a:r>
          </a:p>
          <a:p>
            <a:r>
              <a:rPr lang="en-IN"/>
              <a:t>Most of them are joined to the breast bone in the front except the last 2 pairs of the rib cage socalled floating bones as they are not attached to the breast bone.</a:t>
            </a:r>
          </a:p>
          <a:p>
            <a:endParaRPr lang="en-IN"/>
          </a:p>
          <a:p>
            <a:endParaRPr lang="en-US"/>
          </a:p>
        </p:txBody>
      </p:sp>
      <p:pic>
        <p:nvPicPr>
          <p:cNvPr id="4" name="Picture 4">
            <a:extLst>
              <a:ext uri="{FF2B5EF4-FFF2-40B4-BE49-F238E27FC236}">
                <a16:creationId xmlns:a16="http://schemas.microsoft.com/office/drawing/2014/main" xmlns="" id="{46BD1A25-5023-FE49-9675-10AA1F21610E}"/>
              </a:ext>
            </a:extLst>
          </p:cNvPr>
          <p:cNvPicPr>
            <a:picLocks noChangeAspect="1"/>
          </p:cNvPicPr>
          <p:nvPr/>
        </p:nvPicPr>
        <p:blipFill>
          <a:blip r:embed="rId2"/>
          <a:stretch>
            <a:fillRect/>
          </a:stretch>
        </p:blipFill>
        <p:spPr>
          <a:xfrm>
            <a:off x="7578189" y="1540189"/>
            <a:ext cx="4069525" cy="3343538"/>
          </a:xfrm>
          <a:prstGeom prst="rect">
            <a:avLst/>
          </a:prstGeom>
        </p:spPr>
      </p:pic>
    </p:spTree>
    <p:extLst>
      <p:ext uri="{BB962C8B-B14F-4D97-AF65-F5344CB8AC3E}">
        <p14:creationId xmlns:p14="http://schemas.microsoft.com/office/powerpoint/2010/main" xmlns="" val="3882795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168337-7800-A048-9DD8-17AD4D5B7013}"/>
              </a:ext>
            </a:extLst>
          </p:cNvPr>
          <p:cNvSpPr>
            <a:spLocks noGrp="1"/>
          </p:cNvSpPr>
          <p:nvPr>
            <p:ph type="title"/>
          </p:nvPr>
        </p:nvSpPr>
        <p:spPr>
          <a:xfrm>
            <a:off x="2592925" y="624110"/>
            <a:ext cx="8911687" cy="595758"/>
          </a:xfrm>
        </p:spPr>
        <p:txBody>
          <a:bodyPr>
            <a:normAutofit fontScale="90000"/>
          </a:bodyPr>
          <a:lstStyle/>
          <a:p>
            <a:r>
              <a:rPr lang="en-IN"/>
              <a:t>The limbs</a:t>
            </a:r>
            <a:endParaRPr lang="en-US"/>
          </a:p>
        </p:txBody>
      </p:sp>
      <p:sp>
        <p:nvSpPr>
          <p:cNvPr id="3" name="Content Placeholder 2">
            <a:extLst>
              <a:ext uri="{FF2B5EF4-FFF2-40B4-BE49-F238E27FC236}">
                <a16:creationId xmlns:a16="http://schemas.microsoft.com/office/drawing/2014/main" xmlns="" id="{9B90B950-2546-F14D-B81C-050A216D866F}"/>
              </a:ext>
            </a:extLst>
          </p:cNvPr>
          <p:cNvSpPr>
            <a:spLocks noGrp="1"/>
          </p:cNvSpPr>
          <p:nvPr>
            <p:ph idx="1"/>
          </p:nvPr>
        </p:nvSpPr>
        <p:spPr>
          <a:xfrm>
            <a:off x="1005833" y="1219868"/>
            <a:ext cx="6997639" cy="5004694"/>
          </a:xfrm>
        </p:spPr>
        <p:txBody>
          <a:bodyPr/>
          <a:lstStyle/>
          <a:p>
            <a:r>
              <a:rPr lang="en-IN"/>
              <a:t>In 206 bones in total most of the bones are present in the hands, wrist, feet and ankles </a:t>
            </a:r>
          </a:p>
          <a:p>
            <a:r>
              <a:rPr lang="en-IN"/>
              <a:t>The longest bone of our body is the thigh bone called the femur and the lower part of the leg long shin bone called the calf bone</a:t>
            </a:r>
          </a:p>
          <a:p>
            <a:r>
              <a:rPr lang="en-IN"/>
              <a:t>The ankle and the feet are made of number of small bones</a:t>
            </a:r>
          </a:p>
          <a:p>
            <a:r>
              <a:rPr lang="en-IN"/>
              <a:t>The femur is attached to the hip by the hip joint</a:t>
            </a:r>
          </a:p>
          <a:p>
            <a:r>
              <a:rPr lang="en-IN"/>
              <a:t>The upper arm has long bones called the humerus </a:t>
            </a:r>
          </a:p>
          <a:p>
            <a:r>
              <a:rPr lang="en-IN"/>
              <a:t>The lower arm has the 2 long bones</a:t>
            </a:r>
          </a:p>
          <a:p>
            <a:r>
              <a:rPr lang="en-IN"/>
              <a:t>The wrist and the fingers are made of several small bones</a:t>
            </a:r>
          </a:p>
          <a:p>
            <a:r>
              <a:rPr lang="en-IN"/>
              <a:t>The humerus is attached to the vertebral column through the collar bone and the shoulder blade</a:t>
            </a:r>
          </a:p>
          <a:p>
            <a:endParaRPr lang="en-US"/>
          </a:p>
        </p:txBody>
      </p:sp>
      <p:pic>
        <p:nvPicPr>
          <p:cNvPr id="4" name="Picture 4">
            <a:extLst>
              <a:ext uri="{FF2B5EF4-FFF2-40B4-BE49-F238E27FC236}">
                <a16:creationId xmlns:a16="http://schemas.microsoft.com/office/drawing/2014/main" xmlns="" id="{D944727A-DC51-E843-9A57-35DEBA65F3FA}"/>
              </a:ext>
            </a:extLst>
          </p:cNvPr>
          <p:cNvPicPr>
            <a:picLocks noChangeAspect="1"/>
          </p:cNvPicPr>
          <p:nvPr/>
        </p:nvPicPr>
        <p:blipFill>
          <a:blip r:embed="rId2"/>
          <a:stretch>
            <a:fillRect/>
          </a:stretch>
        </p:blipFill>
        <p:spPr>
          <a:xfrm flipH="1">
            <a:off x="8885517" y="267998"/>
            <a:ext cx="1818410" cy="3724275"/>
          </a:xfrm>
          <a:prstGeom prst="rect">
            <a:avLst/>
          </a:prstGeom>
        </p:spPr>
      </p:pic>
      <p:pic>
        <p:nvPicPr>
          <p:cNvPr id="5" name="Picture 5">
            <a:extLst>
              <a:ext uri="{FF2B5EF4-FFF2-40B4-BE49-F238E27FC236}">
                <a16:creationId xmlns:a16="http://schemas.microsoft.com/office/drawing/2014/main" xmlns="" id="{0E0D5442-A971-0740-A143-1A2CF29D6247}"/>
              </a:ext>
            </a:extLst>
          </p:cNvPr>
          <p:cNvPicPr>
            <a:picLocks noChangeAspect="1"/>
          </p:cNvPicPr>
          <p:nvPr/>
        </p:nvPicPr>
        <p:blipFill>
          <a:blip r:embed="rId3"/>
          <a:stretch>
            <a:fillRect/>
          </a:stretch>
        </p:blipFill>
        <p:spPr>
          <a:xfrm>
            <a:off x="8770784" y="4157283"/>
            <a:ext cx="2047875" cy="2238375"/>
          </a:xfrm>
          <a:prstGeom prst="rect">
            <a:avLst/>
          </a:prstGeom>
        </p:spPr>
      </p:pic>
    </p:spTree>
    <p:extLst>
      <p:ext uri="{BB962C8B-B14F-4D97-AF65-F5344CB8AC3E}">
        <p14:creationId xmlns:p14="http://schemas.microsoft.com/office/powerpoint/2010/main" xmlns="" val="1891133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652A66-F855-9A45-B801-92E46CD5DB36}"/>
              </a:ext>
            </a:extLst>
          </p:cNvPr>
          <p:cNvSpPr>
            <a:spLocks noGrp="1"/>
          </p:cNvSpPr>
          <p:nvPr>
            <p:ph type="title"/>
          </p:nvPr>
        </p:nvSpPr>
        <p:spPr>
          <a:xfrm>
            <a:off x="1576657" y="354273"/>
            <a:ext cx="9619396" cy="1783383"/>
          </a:xfrm>
        </p:spPr>
        <p:txBody>
          <a:bodyPr>
            <a:normAutofit/>
          </a:bodyPr>
          <a:lstStyle/>
          <a:p>
            <a:r>
              <a:rPr lang="en-IN"/>
              <a:t>Joints, Cartilage and Ligaments </a:t>
            </a:r>
            <a:endParaRPr lang="en-US"/>
          </a:p>
        </p:txBody>
      </p:sp>
      <p:sp>
        <p:nvSpPr>
          <p:cNvPr id="7" name="Content Placeholder 6">
            <a:extLst>
              <a:ext uri="{FF2B5EF4-FFF2-40B4-BE49-F238E27FC236}">
                <a16:creationId xmlns:a16="http://schemas.microsoft.com/office/drawing/2014/main" xmlns="" id="{3B661AF7-8746-9D43-8B71-25E3E8D0848F}"/>
              </a:ext>
            </a:extLst>
          </p:cNvPr>
          <p:cNvSpPr>
            <a:spLocks noGrp="1"/>
          </p:cNvSpPr>
          <p:nvPr>
            <p:ph idx="1"/>
          </p:nvPr>
        </p:nvSpPr>
        <p:spPr>
          <a:xfrm>
            <a:off x="765777" y="1432841"/>
            <a:ext cx="5446775" cy="4321278"/>
          </a:xfrm>
        </p:spPr>
        <p:txBody>
          <a:bodyPr>
            <a:normAutofit lnSpcReduction="10000"/>
          </a:bodyPr>
          <a:lstStyle/>
          <a:p>
            <a:pPr>
              <a:lnSpc>
                <a:spcPct val="90000"/>
              </a:lnSpc>
            </a:pPr>
            <a:r>
              <a:rPr lang="en-IN" sz="2200" dirty="0"/>
              <a:t>The place where two bones meet is called the Joints, they can withstand jerks</a:t>
            </a:r>
          </a:p>
          <a:p>
            <a:pPr>
              <a:lnSpc>
                <a:spcPct val="90000"/>
              </a:lnSpc>
            </a:pPr>
            <a:r>
              <a:rPr lang="en-IN" sz="2200" dirty="0"/>
              <a:t>The end of bones have a soft coverings called the Cartilage, act as the shock absorber and reduces frictions between bones</a:t>
            </a:r>
          </a:p>
          <a:p>
            <a:pPr>
              <a:lnSpc>
                <a:spcPct val="90000"/>
              </a:lnSpc>
            </a:pPr>
            <a:r>
              <a:rPr lang="en-IN" sz="2200" dirty="0"/>
              <a:t>Cartilage are in some parts of body but not hard as the bones </a:t>
            </a:r>
          </a:p>
          <a:p>
            <a:pPr>
              <a:lnSpc>
                <a:spcPct val="90000"/>
              </a:lnSpc>
            </a:pPr>
            <a:r>
              <a:rPr lang="en-IN" sz="2200" dirty="0"/>
              <a:t>Example upper part of the ears</a:t>
            </a:r>
          </a:p>
          <a:p>
            <a:pPr>
              <a:lnSpc>
                <a:spcPct val="90000"/>
              </a:lnSpc>
            </a:pPr>
            <a:r>
              <a:rPr lang="en-IN" sz="2200" dirty="0"/>
              <a:t>The bones are held together at a joint by strong, stretchy band called the Ligaments </a:t>
            </a:r>
          </a:p>
          <a:p>
            <a:pPr>
              <a:lnSpc>
                <a:spcPct val="90000"/>
              </a:lnSpc>
            </a:pPr>
            <a:endParaRPr lang="en-IN" dirty="0"/>
          </a:p>
          <a:p>
            <a:pPr>
              <a:lnSpc>
                <a:spcPct val="90000"/>
              </a:lnSpc>
            </a:pPr>
            <a:endParaRPr lang="en-US" dirty="0"/>
          </a:p>
        </p:txBody>
      </p:sp>
      <p:pic>
        <p:nvPicPr>
          <p:cNvPr id="10" name="Picture 9">
            <a:extLst>
              <a:ext uri="{FF2B5EF4-FFF2-40B4-BE49-F238E27FC236}">
                <a16:creationId xmlns:a16="http://schemas.microsoft.com/office/drawing/2014/main" xmlns="" id="{987A7F13-4FCA-B342-A5AA-394695320389}"/>
              </a:ext>
            </a:extLst>
          </p:cNvPr>
          <p:cNvPicPr>
            <a:picLocks noChangeAspect="1"/>
          </p:cNvPicPr>
          <p:nvPr/>
        </p:nvPicPr>
        <p:blipFill>
          <a:blip r:embed="rId2"/>
          <a:stretch>
            <a:fillRect/>
          </a:stretch>
        </p:blipFill>
        <p:spPr>
          <a:xfrm>
            <a:off x="6929855" y="1292782"/>
            <a:ext cx="2489868" cy="2483190"/>
          </a:xfrm>
          <a:prstGeom prst="rect">
            <a:avLst/>
          </a:prstGeom>
        </p:spPr>
      </p:pic>
      <p:pic>
        <p:nvPicPr>
          <p:cNvPr id="13" name="Picture 12">
            <a:extLst>
              <a:ext uri="{FF2B5EF4-FFF2-40B4-BE49-F238E27FC236}">
                <a16:creationId xmlns:a16="http://schemas.microsoft.com/office/drawing/2014/main" xmlns="" id="{5ACED0D5-F63C-0D4C-AEB8-A9B787B2B4C1}"/>
              </a:ext>
            </a:extLst>
          </p:cNvPr>
          <p:cNvPicPr>
            <a:picLocks noChangeAspect="1"/>
          </p:cNvPicPr>
          <p:nvPr/>
        </p:nvPicPr>
        <p:blipFill>
          <a:blip r:embed="rId3"/>
          <a:stretch>
            <a:fillRect/>
          </a:stretch>
        </p:blipFill>
        <p:spPr>
          <a:xfrm>
            <a:off x="9641973" y="1292782"/>
            <a:ext cx="2198248" cy="2483190"/>
          </a:xfrm>
          <a:prstGeom prst="rect">
            <a:avLst/>
          </a:prstGeom>
        </p:spPr>
      </p:pic>
      <p:pic>
        <p:nvPicPr>
          <p:cNvPr id="15" name="Picture 14">
            <a:extLst>
              <a:ext uri="{FF2B5EF4-FFF2-40B4-BE49-F238E27FC236}">
                <a16:creationId xmlns:a16="http://schemas.microsoft.com/office/drawing/2014/main" xmlns="" id="{78920892-BEA9-0440-BCE0-1A7F53DD50FC}"/>
              </a:ext>
            </a:extLst>
          </p:cNvPr>
          <p:cNvPicPr>
            <a:picLocks noChangeAspect="1"/>
          </p:cNvPicPr>
          <p:nvPr/>
        </p:nvPicPr>
        <p:blipFill>
          <a:blip r:embed="rId4"/>
          <a:stretch>
            <a:fillRect/>
          </a:stretch>
        </p:blipFill>
        <p:spPr>
          <a:xfrm>
            <a:off x="8432554" y="4233531"/>
            <a:ext cx="3407667" cy="2214984"/>
          </a:xfrm>
          <a:prstGeom prst="rect">
            <a:avLst/>
          </a:prstGeom>
        </p:spPr>
      </p:pic>
    </p:spTree>
    <p:extLst>
      <p:ext uri="{BB962C8B-B14F-4D97-AF65-F5344CB8AC3E}">
        <p14:creationId xmlns:p14="http://schemas.microsoft.com/office/powerpoint/2010/main" xmlns="" val="313053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C4B243-2E6A-9047-BC61-792203C5D0C5}"/>
              </a:ext>
            </a:extLst>
          </p:cNvPr>
          <p:cNvSpPr>
            <a:spLocks noGrp="1"/>
          </p:cNvSpPr>
          <p:nvPr>
            <p:ph type="title"/>
          </p:nvPr>
        </p:nvSpPr>
        <p:spPr>
          <a:xfrm>
            <a:off x="1559014" y="250658"/>
            <a:ext cx="5667378" cy="835526"/>
          </a:xfrm>
        </p:spPr>
        <p:txBody>
          <a:bodyPr>
            <a:normAutofit/>
          </a:bodyPr>
          <a:lstStyle/>
          <a:p>
            <a:r>
              <a:rPr lang="en-IN" dirty="0"/>
              <a:t>Joints and their types</a:t>
            </a:r>
            <a:endParaRPr lang="en-US" dirty="0"/>
          </a:p>
        </p:txBody>
      </p:sp>
      <p:sp>
        <p:nvSpPr>
          <p:cNvPr id="3" name="Content Placeholder 2">
            <a:extLst>
              <a:ext uri="{FF2B5EF4-FFF2-40B4-BE49-F238E27FC236}">
                <a16:creationId xmlns:a16="http://schemas.microsoft.com/office/drawing/2014/main" xmlns="" id="{517E2954-6DCF-4D4E-BC5D-0F40D72F119A}"/>
              </a:ext>
            </a:extLst>
          </p:cNvPr>
          <p:cNvSpPr>
            <a:spLocks noGrp="1"/>
          </p:cNvSpPr>
          <p:nvPr>
            <p:ph idx="1"/>
          </p:nvPr>
        </p:nvSpPr>
        <p:spPr>
          <a:xfrm>
            <a:off x="1333625" y="1050779"/>
            <a:ext cx="7021638" cy="5556563"/>
          </a:xfrm>
        </p:spPr>
        <p:txBody>
          <a:bodyPr>
            <a:noAutofit/>
          </a:bodyPr>
          <a:lstStyle/>
          <a:p>
            <a:r>
              <a:rPr lang="en-IN" sz="2400" dirty="0"/>
              <a:t>Joint are of three types depending on their movement – </a:t>
            </a:r>
          </a:p>
          <a:p>
            <a:r>
              <a:rPr lang="en-IN" sz="2400" dirty="0"/>
              <a:t>Immovable – skull</a:t>
            </a:r>
          </a:p>
          <a:p>
            <a:r>
              <a:rPr lang="en-IN" sz="2400" dirty="0"/>
              <a:t>Slightly moveable – ribs</a:t>
            </a:r>
          </a:p>
          <a:p>
            <a:r>
              <a:rPr lang="en-IN" sz="2400" dirty="0"/>
              <a:t>Freely moveable – limbs – they are of four types</a:t>
            </a:r>
          </a:p>
          <a:p>
            <a:r>
              <a:rPr lang="en-IN" sz="2400" dirty="0"/>
              <a:t>A) Hinge joint – the elbow, knee, finger joint</a:t>
            </a:r>
          </a:p>
          <a:p>
            <a:r>
              <a:rPr lang="en-IN" sz="2400" dirty="0"/>
              <a:t>B) Ball and Socket joint – shoulder and hip joint</a:t>
            </a:r>
          </a:p>
          <a:p>
            <a:r>
              <a:rPr lang="en-IN" sz="2400" dirty="0"/>
              <a:t>C) Pivot joint – the neck</a:t>
            </a:r>
          </a:p>
          <a:p>
            <a:r>
              <a:rPr lang="en-IN" sz="2400" dirty="0"/>
              <a:t>D) Gliding joint – wrist and ankle joint</a:t>
            </a:r>
            <a:endParaRPr lang="en-US" sz="2400" dirty="0"/>
          </a:p>
        </p:txBody>
      </p:sp>
      <p:pic>
        <p:nvPicPr>
          <p:cNvPr id="6" name="Picture 5">
            <a:extLst>
              <a:ext uri="{FF2B5EF4-FFF2-40B4-BE49-F238E27FC236}">
                <a16:creationId xmlns:a16="http://schemas.microsoft.com/office/drawing/2014/main" xmlns="" id="{A0E599A6-2AE3-AB40-BF14-70FC446C73DF}"/>
              </a:ext>
            </a:extLst>
          </p:cNvPr>
          <p:cNvPicPr>
            <a:picLocks noChangeAspect="1"/>
          </p:cNvPicPr>
          <p:nvPr/>
        </p:nvPicPr>
        <p:blipFill>
          <a:blip r:embed="rId2"/>
          <a:stretch>
            <a:fillRect/>
          </a:stretch>
        </p:blipFill>
        <p:spPr>
          <a:xfrm>
            <a:off x="9224616" y="887423"/>
            <a:ext cx="2160341" cy="2541577"/>
          </a:xfrm>
          <a:prstGeom prst="rect">
            <a:avLst/>
          </a:prstGeom>
        </p:spPr>
      </p:pic>
      <p:pic>
        <p:nvPicPr>
          <p:cNvPr id="9" name="Picture 8">
            <a:extLst>
              <a:ext uri="{FF2B5EF4-FFF2-40B4-BE49-F238E27FC236}">
                <a16:creationId xmlns:a16="http://schemas.microsoft.com/office/drawing/2014/main" xmlns="" id="{BBF21293-AE8E-A44F-A79D-EF58691728EB}"/>
              </a:ext>
            </a:extLst>
          </p:cNvPr>
          <p:cNvPicPr>
            <a:picLocks noChangeAspect="1"/>
          </p:cNvPicPr>
          <p:nvPr/>
        </p:nvPicPr>
        <p:blipFill>
          <a:blip r:embed="rId3"/>
          <a:stretch>
            <a:fillRect/>
          </a:stretch>
        </p:blipFill>
        <p:spPr>
          <a:xfrm>
            <a:off x="8610402" y="3671316"/>
            <a:ext cx="3388770" cy="2541578"/>
          </a:xfrm>
          <a:prstGeom prst="rect">
            <a:avLst/>
          </a:prstGeom>
        </p:spPr>
      </p:pic>
    </p:spTree>
    <p:extLst>
      <p:ext uri="{BB962C8B-B14F-4D97-AF65-F5344CB8AC3E}">
        <p14:creationId xmlns:p14="http://schemas.microsoft.com/office/powerpoint/2010/main" xmlns="" val="944953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CFF258-C46C-324E-B611-22EAFDD5BD64}"/>
              </a:ext>
            </a:extLst>
          </p:cNvPr>
          <p:cNvSpPr>
            <a:spLocks noGrp="1"/>
          </p:cNvSpPr>
          <p:nvPr>
            <p:ph type="title"/>
          </p:nvPr>
        </p:nvSpPr>
        <p:spPr>
          <a:xfrm>
            <a:off x="2592925" y="300789"/>
            <a:ext cx="8911687" cy="866351"/>
          </a:xfrm>
        </p:spPr>
        <p:txBody>
          <a:bodyPr>
            <a:normAutofit/>
          </a:bodyPr>
          <a:lstStyle/>
          <a:p>
            <a:r>
              <a:rPr lang="en-IN" dirty="0"/>
              <a:t>What makes the bones move?</a:t>
            </a:r>
            <a:endParaRPr lang="en-US" dirty="0"/>
          </a:p>
        </p:txBody>
      </p:sp>
      <p:sp>
        <p:nvSpPr>
          <p:cNvPr id="3" name="Content Placeholder 2">
            <a:extLst>
              <a:ext uri="{FF2B5EF4-FFF2-40B4-BE49-F238E27FC236}">
                <a16:creationId xmlns:a16="http://schemas.microsoft.com/office/drawing/2014/main" xmlns="" id="{04A14B2A-3F3F-F14E-9B87-AA798EABB2AD}"/>
              </a:ext>
            </a:extLst>
          </p:cNvPr>
          <p:cNvSpPr>
            <a:spLocks noGrp="1"/>
          </p:cNvSpPr>
          <p:nvPr>
            <p:ph idx="1"/>
          </p:nvPr>
        </p:nvSpPr>
        <p:spPr>
          <a:xfrm>
            <a:off x="988179" y="1167140"/>
            <a:ext cx="6882479" cy="6032500"/>
          </a:xfrm>
        </p:spPr>
        <p:txBody>
          <a:bodyPr>
            <a:noAutofit/>
          </a:bodyPr>
          <a:lstStyle/>
          <a:p>
            <a:pPr>
              <a:lnSpc>
                <a:spcPct val="90000"/>
              </a:lnSpc>
            </a:pPr>
            <a:r>
              <a:rPr lang="en-IN" sz="2400" dirty="0"/>
              <a:t>Bones don’t move by themselves, they are attached by the muscles that help them move</a:t>
            </a:r>
          </a:p>
          <a:p>
            <a:pPr>
              <a:lnSpc>
                <a:spcPct val="90000"/>
              </a:lnSpc>
            </a:pPr>
            <a:r>
              <a:rPr lang="en-IN" sz="2400" dirty="0"/>
              <a:t>Muscles are like elastic bands connected to the bones by tough connecting bands called the tendons </a:t>
            </a:r>
          </a:p>
          <a:p>
            <a:pPr>
              <a:lnSpc>
                <a:spcPct val="90000"/>
              </a:lnSpc>
            </a:pPr>
            <a:r>
              <a:rPr lang="en-IN" sz="2400" dirty="0"/>
              <a:t>Normally two muscles are needed for the movement of a bone </a:t>
            </a:r>
          </a:p>
          <a:p>
            <a:pPr>
              <a:lnSpc>
                <a:spcPct val="90000"/>
              </a:lnSpc>
            </a:pPr>
            <a:r>
              <a:rPr lang="en-IN" sz="2400" dirty="0"/>
              <a:t>Example you wanted to lift up your arm there are muscles acting they are the biceps and the triceps </a:t>
            </a:r>
          </a:p>
          <a:p>
            <a:pPr>
              <a:lnSpc>
                <a:spcPct val="90000"/>
              </a:lnSpc>
            </a:pPr>
            <a:r>
              <a:rPr lang="en-IN" sz="2400" dirty="0"/>
              <a:t>The biceps contract when u lift your hand up </a:t>
            </a:r>
          </a:p>
          <a:p>
            <a:pPr>
              <a:lnSpc>
                <a:spcPct val="90000"/>
              </a:lnSpc>
            </a:pPr>
            <a:r>
              <a:rPr lang="en-IN" sz="2400" dirty="0"/>
              <a:t>The triceps contracts when you put your hand down.</a:t>
            </a:r>
            <a:endParaRPr lang="en-US" sz="2400" dirty="0"/>
          </a:p>
        </p:txBody>
      </p:sp>
      <p:pic>
        <p:nvPicPr>
          <p:cNvPr id="6" name="Picture 5">
            <a:extLst>
              <a:ext uri="{FF2B5EF4-FFF2-40B4-BE49-F238E27FC236}">
                <a16:creationId xmlns:a16="http://schemas.microsoft.com/office/drawing/2014/main" xmlns="" id="{8162E86B-7862-824D-8796-8624D98FDDFF}"/>
              </a:ext>
            </a:extLst>
          </p:cNvPr>
          <p:cNvPicPr>
            <a:picLocks noChangeAspect="1"/>
          </p:cNvPicPr>
          <p:nvPr/>
        </p:nvPicPr>
        <p:blipFill>
          <a:blip r:embed="rId2"/>
          <a:stretch>
            <a:fillRect/>
          </a:stretch>
        </p:blipFill>
        <p:spPr>
          <a:xfrm>
            <a:off x="7870658" y="1905000"/>
            <a:ext cx="4094079" cy="2811783"/>
          </a:xfrm>
          <a:prstGeom prst="rect">
            <a:avLst/>
          </a:prstGeom>
        </p:spPr>
      </p:pic>
    </p:spTree>
    <p:extLst>
      <p:ext uri="{BB962C8B-B14F-4D97-AF65-F5344CB8AC3E}">
        <p14:creationId xmlns:p14="http://schemas.microsoft.com/office/powerpoint/2010/main" xmlns="" val="2701944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1C70EA-3E36-AC4F-B57A-795313181096}"/>
              </a:ext>
            </a:extLst>
          </p:cNvPr>
          <p:cNvSpPr>
            <a:spLocks noGrp="1"/>
          </p:cNvSpPr>
          <p:nvPr>
            <p:ph type="title"/>
          </p:nvPr>
        </p:nvSpPr>
        <p:spPr/>
        <p:txBody>
          <a:bodyPr/>
          <a:lstStyle/>
          <a:p>
            <a:r>
              <a:rPr lang="en-IN" dirty="0"/>
              <a:t>Movements of other Animals </a:t>
            </a:r>
            <a:endParaRPr lang="en-US" dirty="0"/>
          </a:p>
        </p:txBody>
      </p:sp>
      <p:sp>
        <p:nvSpPr>
          <p:cNvPr id="3" name="Content Placeholder 2">
            <a:extLst>
              <a:ext uri="{FF2B5EF4-FFF2-40B4-BE49-F238E27FC236}">
                <a16:creationId xmlns:a16="http://schemas.microsoft.com/office/drawing/2014/main" xmlns="" id="{4190C744-8118-6844-A4E6-3153BC8E1D7D}"/>
              </a:ext>
            </a:extLst>
          </p:cNvPr>
          <p:cNvSpPr>
            <a:spLocks noGrp="1"/>
          </p:cNvSpPr>
          <p:nvPr>
            <p:ph idx="1"/>
          </p:nvPr>
        </p:nvSpPr>
        <p:spPr/>
        <p:txBody>
          <a:bodyPr/>
          <a:lstStyle/>
          <a:p>
            <a:r>
              <a:rPr lang="en-US" dirty="0"/>
              <a:t>https://</a:t>
            </a:r>
            <a:r>
              <a:rPr lang="en-US" dirty="0" err="1"/>
              <a:t>youtu.be</a:t>
            </a:r>
            <a:r>
              <a:rPr lang="en-US" dirty="0"/>
              <a:t>/</a:t>
            </a:r>
            <a:r>
              <a:rPr lang="en-US" dirty="0" err="1"/>
              <a:t>C5m9BaQsn-Y</a:t>
            </a:r>
            <a:endParaRPr lang="en-US" dirty="0"/>
          </a:p>
        </p:txBody>
      </p:sp>
    </p:spTree>
    <p:extLst>
      <p:ext uri="{BB962C8B-B14F-4D97-AF65-F5344CB8AC3E}">
        <p14:creationId xmlns:p14="http://schemas.microsoft.com/office/powerpoint/2010/main" xmlns="" val="1672748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B33A2F-7683-B74F-8D01-15C1072D78ED}"/>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xmlns="" id="{5D85AD4A-9B29-0845-B49A-E0F3973BBB18}"/>
              </a:ext>
            </a:extLst>
          </p:cNvPr>
          <p:cNvPicPr>
            <a:picLocks noGrp="1" noChangeAspect="1"/>
          </p:cNvPicPr>
          <p:nvPr>
            <p:ph idx="1"/>
          </p:nvPr>
        </p:nvPicPr>
        <p:blipFill>
          <a:blip r:embed="rId2"/>
          <a:stretch>
            <a:fillRect/>
          </a:stretch>
        </p:blipFill>
        <p:spPr>
          <a:xfrm>
            <a:off x="3108158" y="1665704"/>
            <a:ext cx="6884737" cy="4049295"/>
          </a:xfrm>
          <a:prstGeom prst="rect">
            <a:avLst/>
          </a:prstGeom>
        </p:spPr>
      </p:pic>
    </p:spTree>
    <p:extLst>
      <p:ext uri="{BB962C8B-B14F-4D97-AF65-F5344CB8AC3E}">
        <p14:creationId xmlns:p14="http://schemas.microsoft.com/office/powerpoint/2010/main" xmlns="" val="2667545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3F4C104D-5F30-4811-9376-566B26E471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0815E34B-5D02-4E01-A936-E8E1C0AB6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D183399E-1388-BD4F-8802-B6A65E0A917A}"/>
              </a:ext>
            </a:extLst>
          </p:cNvPr>
          <p:cNvSpPr>
            <a:spLocks noGrp="1"/>
          </p:cNvSpPr>
          <p:nvPr>
            <p:ph idx="1"/>
          </p:nvPr>
        </p:nvSpPr>
        <p:spPr>
          <a:xfrm>
            <a:off x="649224" y="1036054"/>
            <a:ext cx="5446776" cy="4856800"/>
          </a:xfrm>
        </p:spPr>
        <p:txBody>
          <a:bodyPr>
            <a:normAutofit/>
          </a:bodyPr>
          <a:lstStyle/>
          <a:p>
            <a:r>
              <a:rPr lang="en-IN" sz="2400" dirty="0"/>
              <a:t>Reena is a small girl. One day her father took her to a zoo. Reena was really very excited to see the different animals and birds, she was very happy to see the crowd in the zoo. Suddenly she asked her father,” Dad why the animals are not able to stand straight like us and where are the hands for the birds?”</a:t>
            </a:r>
            <a:endParaRPr lang="en-US" sz="2400" dirty="0"/>
          </a:p>
        </p:txBody>
      </p:sp>
      <p:pic>
        <p:nvPicPr>
          <p:cNvPr id="6" name="Picture 5">
            <a:extLst>
              <a:ext uri="{FF2B5EF4-FFF2-40B4-BE49-F238E27FC236}">
                <a16:creationId xmlns:a16="http://schemas.microsoft.com/office/drawing/2014/main" xmlns="" id="{1A0F3098-D4A9-CC40-94BD-8034AF353B42}"/>
              </a:ext>
            </a:extLst>
          </p:cNvPr>
          <p:cNvPicPr>
            <a:picLocks noChangeAspect="1"/>
          </p:cNvPicPr>
          <p:nvPr/>
        </p:nvPicPr>
        <p:blipFill>
          <a:blip r:embed="rId2"/>
          <a:stretch>
            <a:fillRect/>
          </a:stretch>
        </p:blipFill>
        <p:spPr>
          <a:xfrm>
            <a:off x="6696635" y="1192863"/>
            <a:ext cx="4894729" cy="3682246"/>
          </a:xfrm>
          <a:prstGeom prst="rect">
            <a:avLst/>
          </a:prstGeom>
        </p:spPr>
      </p:pic>
      <p:sp>
        <p:nvSpPr>
          <p:cNvPr id="15" name="Freeform 11">
            <a:extLst>
              <a:ext uri="{FF2B5EF4-FFF2-40B4-BE49-F238E27FC236}">
                <a16:creationId xmlns:a16="http://schemas.microsoft.com/office/drawing/2014/main" xmlns="" id="{7DE3414B-B032-4710-A468-D3285E38C5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01818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A7DA8593-5BA7-45F3-B447-37FB2B9F7E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7A848D8-A8F6-B144-827A-5E66E5298072}"/>
              </a:ext>
            </a:extLst>
          </p:cNvPr>
          <p:cNvSpPr>
            <a:spLocks noGrp="1"/>
          </p:cNvSpPr>
          <p:nvPr>
            <p:ph type="title"/>
          </p:nvPr>
        </p:nvSpPr>
        <p:spPr>
          <a:xfrm>
            <a:off x="649224" y="645106"/>
            <a:ext cx="6574536" cy="1259894"/>
          </a:xfrm>
        </p:spPr>
        <p:txBody>
          <a:bodyPr>
            <a:normAutofit/>
          </a:bodyPr>
          <a:lstStyle/>
          <a:p>
            <a:r>
              <a:rPr lang="en-IN"/>
              <a:t>Organisation and structure of the body</a:t>
            </a:r>
            <a:endParaRPr lang="en-US"/>
          </a:p>
        </p:txBody>
      </p:sp>
      <p:sp>
        <p:nvSpPr>
          <p:cNvPr id="25" name="Rectangle 24">
            <a:extLst>
              <a:ext uri="{FF2B5EF4-FFF2-40B4-BE49-F238E27FC236}">
                <a16:creationId xmlns:a16="http://schemas.microsoft.com/office/drawing/2014/main" xmlns="" id="{035CBF17-C0BF-49C1-8FB7-B43A3545D8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E2559049-ACD7-E542-82EB-216C003BB38E}"/>
              </a:ext>
            </a:extLst>
          </p:cNvPr>
          <p:cNvSpPr>
            <a:spLocks noGrp="1"/>
          </p:cNvSpPr>
          <p:nvPr>
            <p:ph idx="1"/>
          </p:nvPr>
        </p:nvSpPr>
        <p:spPr>
          <a:xfrm>
            <a:off x="649224" y="2133600"/>
            <a:ext cx="6574535" cy="3759253"/>
          </a:xfrm>
        </p:spPr>
        <p:txBody>
          <a:bodyPr>
            <a:normAutofit/>
          </a:bodyPr>
          <a:lstStyle/>
          <a:p>
            <a:r>
              <a:rPr lang="en-IN"/>
              <a:t>Cell: The basic structural and functional unit or the building blocks of life</a:t>
            </a:r>
          </a:p>
          <a:p>
            <a:r>
              <a:rPr lang="en-IN" u="sng">
                <a:effectLst/>
                <a:latin typeface="Manrope"/>
              </a:rPr>
              <a:t>Unicellular Organisms</a:t>
            </a:r>
            <a:r>
              <a:rPr lang="en-IN">
                <a:effectLst/>
                <a:latin typeface="Manrope"/>
              </a:rPr>
              <a:t> : These are the living organisms that are made up of only one cell.</a:t>
            </a:r>
            <a:br>
              <a:rPr lang="en-IN">
                <a:effectLst/>
                <a:latin typeface="Manrope"/>
              </a:rPr>
            </a:br>
            <a:r>
              <a:rPr lang="en-IN">
                <a:effectLst/>
                <a:latin typeface="Manrope"/>
              </a:rPr>
              <a:t>Also called single-celled organisms.</a:t>
            </a:r>
          </a:p>
          <a:p>
            <a:r>
              <a:rPr lang="en-IN" u="sng">
                <a:effectLst/>
                <a:latin typeface="Manrope"/>
              </a:rPr>
              <a:t>Examples </a:t>
            </a:r>
            <a:r>
              <a:rPr lang="en-IN">
                <a:effectLst/>
                <a:latin typeface="Manrope"/>
              </a:rPr>
              <a:t>- Amoeba, yeast etc.</a:t>
            </a:r>
          </a:p>
          <a:p>
            <a:r>
              <a:rPr lang="en-IN" u="sng">
                <a:effectLst/>
                <a:latin typeface="Manrope"/>
              </a:rPr>
              <a:t>Multicellular organisms</a:t>
            </a:r>
            <a:r>
              <a:rPr lang="en-IN">
                <a:effectLst/>
                <a:latin typeface="Manrope"/>
              </a:rPr>
              <a:t> - These are the living organisms that consists of large number of cells</a:t>
            </a:r>
          </a:p>
          <a:p>
            <a:r>
              <a:rPr lang="en-IN">
                <a:effectLst/>
                <a:latin typeface="Manrope"/>
              </a:rPr>
              <a:t> that constitute an organism</a:t>
            </a:r>
          </a:p>
          <a:p>
            <a:r>
              <a:rPr lang="en-IN" u="sng">
                <a:effectLst/>
                <a:latin typeface="Manrope"/>
              </a:rPr>
              <a:t>Example</a:t>
            </a:r>
            <a:r>
              <a:rPr lang="en-IN">
                <a:effectLst/>
                <a:latin typeface="Manrope"/>
              </a:rPr>
              <a:t>- Man, tree, mushroom etc.</a:t>
            </a:r>
            <a:r>
              <a:rPr lang="en-IN">
                <a:effectLst/>
              </a:rPr>
              <a:t/>
            </a:r>
            <a:br>
              <a:rPr lang="en-IN">
                <a:effectLst/>
              </a:rPr>
            </a:br>
            <a:endParaRPr lang="en-US"/>
          </a:p>
        </p:txBody>
      </p:sp>
      <p:pic>
        <p:nvPicPr>
          <p:cNvPr id="9" name="Picture 8">
            <a:extLst>
              <a:ext uri="{FF2B5EF4-FFF2-40B4-BE49-F238E27FC236}">
                <a16:creationId xmlns:a16="http://schemas.microsoft.com/office/drawing/2014/main" xmlns="" id="{2EAD0DFE-46C3-2445-931A-369A27DB098C}"/>
              </a:ext>
            </a:extLst>
          </p:cNvPr>
          <p:cNvPicPr>
            <a:picLocks noChangeAspect="1"/>
          </p:cNvPicPr>
          <p:nvPr/>
        </p:nvPicPr>
        <p:blipFill rotWithShape="1">
          <a:blip r:embed="rId2"/>
          <a:srcRect r="11636" b="-2"/>
          <a:stretch/>
        </p:blipFill>
        <p:spPr>
          <a:xfrm>
            <a:off x="7870572" y="645106"/>
            <a:ext cx="3364486" cy="2541577"/>
          </a:xfrm>
          <a:prstGeom prst="rect">
            <a:avLst/>
          </a:prstGeom>
        </p:spPr>
      </p:pic>
      <p:pic>
        <p:nvPicPr>
          <p:cNvPr id="11" name="Picture 10">
            <a:extLst>
              <a:ext uri="{FF2B5EF4-FFF2-40B4-BE49-F238E27FC236}">
                <a16:creationId xmlns:a16="http://schemas.microsoft.com/office/drawing/2014/main" xmlns="" id="{C3AD5C09-39E3-264C-BA01-597D2C468C87}"/>
              </a:ext>
            </a:extLst>
          </p:cNvPr>
          <p:cNvPicPr>
            <a:picLocks noChangeAspect="1"/>
          </p:cNvPicPr>
          <p:nvPr/>
        </p:nvPicPr>
        <p:blipFill>
          <a:blip r:embed="rId3"/>
          <a:stretch>
            <a:fillRect/>
          </a:stretch>
        </p:blipFill>
        <p:spPr>
          <a:xfrm>
            <a:off x="7562087" y="3502280"/>
            <a:ext cx="3981455" cy="2239568"/>
          </a:xfrm>
          <a:prstGeom prst="rect">
            <a:avLst/>
          </a:prstGeom>
        </p:spPr>
      </p:pic>
      <p:sp>
        <p:nvSpPr>
          <p:cNvPr id="27" name="Freeform 11">
            <a:extLst>
              <a:ext uri="{FF2B5EF4-FFF2-40B4-BE49-F238E27FC236}">
                <a16:creationId xmlns:a16="http://schemas.microsoft.com/office/drawing/2014/main" xmlns="" id="{F5147F3F-3E4A-4255-8C92-856618C47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xmlns="" id="{7BAF8C94-4C3D-5141-A214-10FFF95674E7}"/>
              </a:ext>
            </a:extLst>
          </p:cNvPr>
          <p:cNvSpPr>
            <a:spLocks noGrp="1"/>
          </p:cNvSpPr>
          <p:nvPr/>
        </p:nvSpPr>
        <p:spPr>
          <a:xfrm>
            <a:off x="1837238" y="2133600"/>
            <a:ext cx="8915400" cy="377762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IN" sz="1600" dirty="0">
              <a:effectLst/>
            </a:endParaRPr>
          </a:p>
        </p:txBody>
      </p:sp>
    </p:spTree>
    <p:extLst>
      <p:ext uri="{BB962C8B-B14F-4D97-AF65-F5344CB8AC3E}">
        <p14:creationId xmlns:p14="http://schemas.microsoft.com/office/powerpoint/2010/main" xmlns="" val="936469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xmlns="" id="{20CC148E-EC32-41C0-BD54-8646C4EC5B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462E830-A0EE-C94A-844B-4E57E563426F}"/>
              </a:ext>
            </a:extLst>
          </p:cNvPr>
          <p:cNvSpPr>
            <a:spLocks noGrp="1"/>
          </p:cNvSpPr>
          <p:nvPr>
            <p:ph type="title"/>
          </p:nvPr>
        </p:nvSpPr>
        <p:spPr>
          <a:xfrm>
            <a:off x="649224" y="645106"/>
            <a:ext cx="5122652" cy="1259894"/>
          </a:xfrm>
        </p:spPr>
        <p:txBody>
          <a:bodyPr>
            <a:normAutofit/>
          </a:bodyPr>
          <a:lstStyle/>
          <a:p>
            <a:r>
              <a:rPr lang="en-IN" dirty="0"/>
              <a:t>Tissues and organs</a:t>
            </a:r>
            <a:endParaRPr lang="en-US" dirty="0"/>
          </a:p>
        </p:txBody>
      </p:sp>
      <p:sp>
        <p:nvSpPr>
          <p:cNvPr id="31" name="Rectangle 30">
            <a:extLst>
              <a:ext uri="{FF2B5EF4-FFF2-40B4-BE49-F238E27FC236}">
                <a16:creationId xmlns:a16="http://schemas.microsoft.com/office/drawing/2014/main" xmlns="" id="{9DEB0131-6275-4D19-835F-75DB7F25BA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B9B461E1-EF65-F14C-BA66-9CA0789FF96C}"/>
              </a:ext>
            </a:extLst>
          </p:cNvPr>
          <p:cNvSpPr>
            <a:spLocks noGrp="1"/>
          </p:cNvSpPr>
          <p:nvPr>
            <p:ph idx="1"/>
          </p:nvPr>
        </p:nvSpPr>
        <p:spPr>
          <a:xfrm>
            <a:off x="649225" y="2133600"/>
            <a:ext cx="5138486" cy="3759253"/>
          </a:xfrm>
        </p:spPr>
        <p:txBody>
          <a:bodyPr>
            <a:normAutofit/>
          </a:bodyPr>
          <a:lstStyle/>
          <a:p>
            <a:pPr>
              <a:lnSpc>
                <a:spcPct val="90000"/>
              </a:lnSpc>
            </a:pPr>
            <a:r>
              <a:rPr lang="en-IN" dirty="0"/>
              <a:t>A group of cells that perform a specific job together is known as </a:t>
            </a:r>
            <a:r>
              <a:rPr lang="en-IN" b="1" dirty="0"/>
              <a:t>tissue</a:t>
            </a:r>
            <a:r>
              <a:rPr lang="en-IN" dirty="0"/>
              <a:t> </a:t>
            </a:r>
            <a:endParaRPr lang="en-IN"/>
          </a:p>
          <a:p>
            <a:pPr>
              <a:lnSpc>
                <a:spcPct val="90000"/>
              </a:lnSpc>
            </a:pPr>
            <a:r>
              <a:rPr lang="en-IN" dirty="0"/>
              <a:t>Example blood, bone, </a:t>
            </a:r>
            <a:r>
              <a:rPr lang="en-IN" dirty="0" err="1"/>
              <a:t>muscle,etc</a:t>
            </a:r>
            <a:endParaRPr lang="en-IN"/>
          </a:p>
          <a:p>
            <a:pPr>
              <a:lnSpc>
                <a:spcPct val="90000"/>
              </a:lnSpc>
            </a:pPr>
            <a:endParaRPr lang="en-IN"/>
          </a:p>
          <a:p>
            <a:pPr>
              <a:lnSpc>
                <a:spcPct val="90000"/>
              </a:lnSpc>
            </a:pPr>
            <a:r>
              <a:rPr lang="en-IN" dirty="0"/>
              <a:t>Tissues combine to form an </a:t>
            </a:r>
            <a:r>
              <a:rPr lang="en-IN" b="1" dirty="0"/>
              <a:t>organ</a:t>
            </a:r>
            <a:endParaRPr lang="en-IN" b="1"/>
          </a:p>
          <a:p>
            <a:pPr>
              <a:lnSpc>
                <a:spcPct val="90000"/>
              </a:lnSpc>
            </a:pPr>
            <a:r>
              <a:rPr lang="en-IN" dirty="0"/>
              <a:t>Example heart, </a:t>
            </a:r>
            <a:r>
              <a:rPr lang="en-IN" dirty="0" err="1"/>
              <a:t>lungs,etc</a:t>
            </a:r>
            <a:endParaRPr lang="en-IN"/>
          </a:p>
          <a:p>
            <a:pPr>
              <a:lnSpc>
                <a:spcPct val="90000"/>
              </a:lnSpc>
            </a:pPr>
            <a:endParaRPr lang="en-IN"/>
          </a:p>
          <a:p>
            <a:pPr>
              <a:lnSpc>
                <a:spcPct val="90000"/>
              </a:lnSpc>
            </a:pPr>
            <a:r>
              <a:rPr lang="en-IN" dirty="0"/>
              <a:t>Organ system: Different organs join to perform a specific task. </a:t>
            </a:r>
            <a:endParaRPr lang="en-IN"/>
          </a:p>
          <a:p>
            <a:pPr>
              <a:lnSpc>
                <a:spcPct val="90000"/>
              </a:lnSpc>
            </a:pPr>
            <a:r>
              <a:rPr lang="en-IN" dirty="0"/>
              <a:t>Example circulatory system, respiratory system </a:t>
            </a:r>
            <a:endParaRPr lang="en-IN"/>
          </a:p>
        </p:txBody>
      </p:sp>
      <p:sp>
        <p:nvSpPr>
          <p:cNvPr id="33" name="Rectangle 32">
            <a:extLst>
              <a:ext uri="{FF2B5EF4-FFF2-40B4-BE49-F238E27FC236}">
                <a16:creationId xmlns:a16="http://schemas.microsoft.com/office/drawing/2014/main" xmlns="" id="{9C43480C-2B13-407A-B90F-737391F764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1476" y="799139"/>
            <a:ext cx="4963395" cy="2544154"/>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1384FB44-F653-D640-B6C5-0A593A3660CD}"/>
              </a:ext>
            </a:extLst>
          </p:cNvPr>
          <p:cNvPicPr>
            <a:picLocks noChangeAspect="1"/>
          </p:cNvPicPr>
          <p:nvPr/>
        </p:nvPicPr>
        <p:blipFill>
          <a:blip r:embed="rId2"/>
          <a:stretch>
            <a:fillRect/>
          </a:stretch>
        </p:blipFill>
        <p:spPr>
          <a:xfrm>
            <a:off x="6983352" y="962135"/>
            <a:ext cx="3876826" cy="2229175"/>
          </a:xfrm>
          <a:prstGeom prst="rect">
            <a:avLst/>
          </a:prstGeom>
        </p:spPr>
      </p:pic>
      <p:sp>
        <p:nvSpPr>
          <p:cNvPr id="35" name="Rectangle 34">
            <a:extLst>
              <a:ext uri="{FF2B5EF4-FFF2-40B4-BE49-F238E27FC236}">
                <a16:creationId xmlns:a16="http://schemas.microsoft.com/office/drawing/2014/main" xmlns="" id="{F3254D52-2722-49A3-B2D0-E344F81239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1475" y="3504427"/>
            <a:ext cx="2399348" cy="2544153"/>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AC6EDD2D-CD5C-8749-B110-E4127043481A}"/>
              </a:ext>
            </a:extLst>
          </p:cNvPr>
          <p:cNvPicPr>
            <a:picLocks noChangeAspect="1"/>
          </p:cNvPicPr>
          <p:nvPr/>
        </p:nvPicPr>
        <p:blipFill>
          <a:blip r:embed="rId3"/>
          <a:stretch>
            <a:fillRect/>
          </a:stretch>
        </p:blipFill>
        <p:spPr>
          <a:xfrm>
            <a:off x="6584841" y="3992107"/>
            <a:ext cx="2106408" cy="1579806"/>
          </a:xfrm>
          <a:prstGeom prst="rect">
            <a:avLst/>
          </a:prstGeom>
        </p:spPr>
      </p:pic>
      <p:sp>
        <p:nvSpPr>
          <p:cNvPr id="37" name="Rectangle 36">
            <a:extLst>
              <a:ext uri="{FF2B5EF4-FFF2-40B4-BE49-F238E27FC236}">
                <a16:creationId xmlns:a16="http://schemas.microsoft.com/office/drawing/2014/main" xmlns="" id="{E5CA36E9-908E-4E2D-A42D-5ABA0096C5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95520" y="3504427"/>
            <a:ext cx="2399350" cy="2544154"/>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ACD44BFE-2A7D-F643-9BCC-7AED2D42305E}"/>
              </a:ext>
            </a:extLst>
          </p:cNvPr>
          <p:cNvPicPr>
            <a:picLocks noChangeAspect="1"/>
          </p:cNvPicPr>
          <p:nvPr/>
        </p:nvPicPr>
        <p:blipFill>
          <a:blip r:embed="rId4"/>
          <a:stretch>
            <a:fillRect/>
          </a:stretch>
        </p:blipFill>
        <p:spPr>
          <a:xfrm>
            <a:off x="9135118" y="3985671"/>
            <a:ext cx="2123572" cy="1592679"/>
          </a:xfrm>
          <a:prstGeom prst="rect">
            <a:avLst/>
          </a:prstGeom>
        </p:spPr>
      </p:pic>
      <p:sp>
        <p:nvSpPr>
          <p:cNvPr id="39" name="Freeform 12">
            <a:extLst>
              <a:ext uri="{FF2B5EF4-FFF2-40B4-BE49-F238E27FC236}">
                <a16:creationId xmlns:a16="http://schemas.microsoft.com/office/drawing/2014/main" xmlns="" id="{1958A85E-F1A3-4184-9E32-4A236CCDB5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54165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3F4C104D-5F30-4811-9376-566B26E471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59462FC-C9B9-084D-BAB5-7D181A92958D}"/>
              </a:ext>
            </a:extLst>
          </p:cNvPr>
          <p:cNvSpPr>
            <a:spLocks noGrp="1"/>
          </p:cNvSpPr>
          <p:nvPr>
            <p:ph type="title"/>
          </p:nvPr>
        </p:nvSpPr>
        <p:spPr>
          <a:xfrm>
            <a:off x="502920" y="440653"/>
            <a:ext cx="5266302" cy="1817664"/>
          </a:xfrm>
        </p:spPr>
        <p:txBody>
          <a:bodyPr>
            <a:normAutofit/>
          </a:bodyPr>
          <a:lstStyle/>
          <a:p>
            <a:r>
              <a:rPr lang="en-IN" dirty="0"/>
              <a:t>Cell to organism</a:t>
            </a:r>
            <a:endParaRPr lang="en-US" dirty="0"/>
          </a:p>
        </p:txBody>
      </p:sp>
      <p:sp>
        <p:nvSpPr>
          <p:cNvPr id="13" name="Rectangle 12">
            <a:extLst>
              <a:ext uri="{FF2B5EF4-FFF2-40B4-BE49-F238E27FC236}">
                <a16:creationId xmlns:a16="http://schemas.microsoft.com/office/drawing/2014/main" xmlns="" id="{0815E34B-5D02-4E01-A936-E8E1C0AB6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5BA471C3-9756-D54F-8A55-361491ACF1FC}"/>
              </a:ext>
            </a:extLst>
          </p:cNvPr>
          <p:cNvSpPr>
            <a:spLocks noGrp="1"/>
          </p:cNvSpPr>
          <p:nvPr>
            <p:ph idx="1"/>
          </p:nvPr>
        </p:nvSpPr>
        <p:spPr>
          <a:xfrm>
            <a:off x="649225" y="2133600"/>
            <a:ext cx="3650278" cy="3759253"/>
          </a:xfrm>
        </p:spPr>
        <p:txBody>
          <a:bodyPr>
            <a:normAutofit/>
          </a:bodyPr>
          <a:lstStyle/>
          <a:p>
            <a:r>
              <a:rPr lang="en-IN" dirty="0"/>
              <a:t>All these systems work together forms our body.</a:t>
            </a:r>
          </a:p>
          <a:p>
            <a:r>
              <a:rPr lang="en-IN" dirty="0"/>
              <a:t>All these organs work to keep us alive.</a:t>
            </a:r>
          </a:p>
          <a:p>
            <a:r>
              <a:rPr lang="en-IN" dirty="0"/>
              <a:t>All the multicellular organisms are organised as shown.</a:t>
            </a:r>
            <a:endParaRPr lang="en-US" dirty="0"/>
          </a:p>
        </p:txBody>
      </p:sp>
      <p:pic>
        <p:nvPicPr>
          <p:cNvPr id="6" name="Picture 5">
            <a:extLst>
              <a:ext uri="{FF2B5EF4-FFF2-40B4-BE49-F238E27FC236}">
                <a16:creationId xmlns:a16="http://schemas.microsoft.com/office/drawing/2014/main" xmlns="" id="{824C5840-EBB4-5249-B7FF-A91D1E7F2949}"/>
              </a:ext>
            </a:extLst>
          </p:cNvPr>
          <p:cNvPicPr>
            <a:picLocks noChangeAspect="1"/>
          </p:cNvPicPr>
          <p:nvPr/>
        </p:nvPicPr>
        <p:blipFill>
          <a:blip r:embed="rId2"/>
          <a:stretch>
            <a:fillRect/>
          </a:stretch>
        </p:blipFill>
        <p:spPr>
          <a:xfrm>
            <a:off x="4619543" y="1354233"/>
            <a:ext cx="6953577" cy="3824467"/>
          </a:xfrm>
          <a:prstGeom prst="rect">
            <a:avLst/>
          </a:prstGeom>
        </p:spPr>
      </p:pic>
      <p:sp>
        <p:nvSpPr>
          <p:cNvPr id="15" name="Freeform 11">
            <a:extLst>
              <a:ext uri="{FF2B5EF4-FFF2-40B4-BE49-F238E27FC236}">
                <a16:creationId xmlns:a16="http://schemas.microsoft.com/office/drawing/2014/main" xmlns="" id="{7DE3414B-B032-4710-A468-D3285E38C5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00691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xmlns="" id="{3F4C104D-5F30-4811-9376-566B26E471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1338407-3A05-4A41-9BA4-E465552E0D4E}"/>
              </a:ext>
            </a:extLst>
          </p:cNvPr>
          <p:cNvSpPr>
            <a:spLocks noGrp="1"/>
          </p:cNvSpPr>
          <p:nvPr>
            <p:ph type="title"/>
          </p:nvPr>
        </p:nvSpPr>
        <p:spPr>
          <a:xfrm>
            <a:off x="649224" y="645106"/>
            <a:ext cx="3650279" cy="1259894"/>
          </a:xfrm>
        </p:spPr>
        <p:txBody>
          <a:bodyPr>
            <a:normAutofit/>
          </a:bodyPr>
          <a:lstStyle/>
          <a:p>
            <a:r>
              <a:rPr lang="en-IN" dirty="0"/>
              <a:t>Movement </a:t>
            </a:r>
            <a:endParaRPr lang="en-US" dirty="0"/>
          </a:p>
        </p:txBody>
      </p:sp>
      <p:sp>
        <p:nvSpPr>
          <p:cNvPr id="18" name="Rectangle 12">
            <a:extLst>
              <a:ext uri="{FF2B5EF4-FFF2-40B4-BE49-F238E27FC236}">
                <a16:creationId xmlns:a16="http://schemas.microsoft.com/office/drawing/2014/main" xmlns="" id="{0815E34B-5D02-4E01-A936-E8E1C0AB6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3F1F6E41-123B-FE4F-A701-441C09A9A42C}"/>
              </a:ext>
            </a:extLst>
          </p:cNvPr>
          <p:cNvSpPr>
            <a:spLocks noGrp="1"/>
          </p:cNvSpPr>
          <p:nvPr>
            <p:ph idx="1"/>
          </p:nvPr>
        </p:nvSpPr>
        <p:spPr>
          <a:xfrm>
            <a:off x="649225" y="2133600"/>
            <a:ext cx="3650278" cy="3759253"/>
          </a:xfrm>
        </p:spPr>
        <p:txBody>
          <a:bodyPr>
            <a:normAutofit/>
          </a:bodyPr>
          <a:lstStyle/>
          <a:p>
            <a:r>
              <a:rPr lang="en-IN" dirty="0"/>
              <a:t>All organisms move by different means,</a:t>
            </a:r>
            <a:endParaRPr lang="en-US" dirty="0"/>
          </a:p>
        </p:txBody>
      </p:sp>
      <p:pic>
        <p:nvPicPr>
          <p:cNvPr id="6" name="Picture 5">
            <a:extLst>
              <a:ext uri="{FF2B5EF4-FFF2-40B4-BE49-F238E27FC236}">
                <a16:creationId xmlns:a16="http://schemas.microsoft.com/office/drawing/2014/main" xmlns="" id="{1D551CDA-8F63-F740-BBBE-95B323580D6B}"/>
              </a:ext>
            </a:extLst>
          </p:cNvPr>
          <p:cNvPicPr>
            <a:picLocks noChangeAspect="1"/>
          </p:cNvPicPr>
          <p:nvPr/>
        </p:nvPicPr>
        <p:blipFill>
          <a:blip r:embed="rId2"/>
          <a:stretch>
            <a:fillRect/>
          </a:stretch>
        </p:blipFill>
        <p:spPr>
          <a:xfrm>
            <a:off x="4619543" y="910943"/>
            <a:ext cx="6953577" cy="4711046"/>
          </a:xfrm>
          <a:prstGeom prst="rect">
            <a:avLst/>
          </a:prstGeom>
        </p:spPr>
      </p:pic>
      <p:sp>
        <p:nvSpPr>
          <p:cNvPr id="19" name="Freeform 11">
            <a:extLst>
              <a:ext uri="{FF2B5EF4-FFF2-40B4-BE49-F238E27FC236}">
                <a16:creationId xmlns:a16="http://schemas.microsoft.com/office/drawing/2014/main" xmlns="" id="{7DE3414B-B032-4710-A468-D3285E38C5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21549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491B121-12B5-4977-A064-636AB0B9B0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24252B0-D779-5E45-B5F3-52D087672E50}"/>
              </a:ext>
            </a:extLst>
          </p:cNvPr>
          <p:cNvSpPr>
            <a:spLocks noGrp="1"/>
          </p:cNvSpPr>
          <p:nvPr>
            <p:ph type="title"/>
          </p:nvPr>
        </p:nvSpPr>
        <p:spPr>
          <a:xfrm>
            <a:off x="649224" y="645106"/>
            <a:ext cx="6574536" cy="1259894"/>
          </a:xfrm>
        </p:spPr>
        <p:txBody>
          <a:bodyPr>
            <a:normAutofit/>
          </a:bodyPr>
          <a:lstStyle/>
          <a:p>
            <a:r>
              <a:rPr lang="en-IN" dirty="0"/>
              <a:t>Human skeletal system </a:t>
            </a:r>
            <a:endParaRPr lang="en-US" dirty="0"/>
          </a:p>
        </p:txBody>
      </p:sp>
      <p:sp>
        <p:nvSpPr>
          <p:cNvPr id="13" name="Rectangle 12">
            <a:extLst>
              <a:ext uri="{FF2B5EF4-FFF2-40B4-BE49-F238E27FC236}">
                <a16:creationId xmlns:a16="http://schemas.microsoft.com/office/drawing/2014/main" xmlns="" id="{2ED05F70-AB3E-4472-B26B-EFE6A5A59B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03FAC277-147C-BE4F-A8CF-209AC1C258D4}"/>
              </a:ext>
            </a:extLst>
          </p:cNvPr>
          <p:cNvSpPr>
            <a:spLocks noGrp="1"/>
          </p:cNvSpPr>
          <p:nvPr>
            <p:ph idx="1"/>
          </p:nvPr>
        </p:nvSpPr>
        <p:spPr>
          <a:xfrm>
            <a:off x="649224" y="2133600"/>
            <a:ext cx="6574535" cy="3759253"/>
          </a:xfrm>
        </p:spPr>
        <p:txBody>
          <a:bodyPr>
            <a:normAutofit/>
          </a:bodyPr>
          <a:lstStyle/>
          <a:p>
            <a:pPr>
              <a:lnSpc>
                <a:spcPct val="90000"/>
              </a:lnSpc>
            </a:pPr>
            <a:r>
              <a:rPr lang="en-IN" sz="1500"/>
              <a:t>The bones in our body make up a framework called the skeleton.</a:t>
            </a:r>
          </a:p>
          <a:p>
            <a:pPr>
              <a:lnSpc>
                <a:spcPct val="90000"/>
              </a:lnSpc>
            </a:pPr>
            <a:r>
              <a:rPr lang="en-IN" sz="1500"/>
              <a:t>Adult have 206 bones where as the child has more than that , these bones fuse together and become 206. </a:t>
            </a:r>
          </a:p>
          <a:p>
            <a:pPr>
              <a:lnSpc>
                <a:spcPct val="90000"/>
              </a:lnSpc>
            </a:pPr>
            <a:r>
              <a:rPr lang="en-IN" sz="1500"/>
              <a:t>Functions of skeleton </a:t>
            </a:r>
          </a:p>
          <a:p>
            <a:pPr>
              <a:lnSpc>
                <a:spcPct val="90000"/>
              </a:lnSpc>
            </a:pPr>
            <a:r>
              <a:rPr lang="en-IN" sz="1500"/>
              <a:t>Support: The bones form a framework to support otherwise the body may collapse.</a:t>
            </a:r>
          </a:p>
          <a:p>
            <a:pPr>
              <a:lnSpc>
                <a:spcPct val="90000"/>
              </a:lnSpc>
            </a:pPr>
            <a:r>
              <a:rPr lang="en-IN" sz="1500"/>
              <a:t>Protection: They protect the soft organs in our body like the heart, lungs, brain, etc.</a:t>
            </a:r>
          </a:p>
          <a:p>
            <a:pPr>
              <a:lnSpc>
                <a:spcPct val="90000"/>
              </a:lnSpc>
            </a:pPr>
            <a:r>
              <a:rPr lang="en-IN" sz="1500"/>
              <a:t>Movement: The bones are very hard and are able to individual movements like the walking, movement of hand and arms, etc</a:t>
            </a:r>
          </a:p>
          <a:p>
            <a:pPr>
              <a:lnSpc>
                <a:spcPct val="90000"/>
              </a:lnSpc>
            </a:pPr>
            <a:r>
              <a:rPr lang="en-IN" sz="1500"/>
              <a:t>Making blood cells: The bone are hard outside but soft inside called as the bone marrow which produces the blood cells.</a:t>
            </a:r>
          </a:p>
        </p:txBody>
      </p:sp>
      <p:pic>
        <p:nvPicPr>
          <p:cNvPr id="6" name="Picture 5">
            <a:extLst>
              <a:ext uri="{FF2B5EF4-FFF2-40B4-BE49-F238E27FC236}">
                <a16:creationId xmlns:a16="http://schemas.microsoft.com/office/drawing/2014/main" xmlns="" id="{823D9122-E0A2-C44D-86F8-3D597DE843BA}"/>
              </a:ext>
            </a:extLst>
          </p:cNvPr>
          <p:cNvPicPr>
            <a:picLocks noChangeAspect="1"/>
          </p:cNvPicPr>
          <p:nvPr/>
        </p:nvPicPr>
        <p:blipFill>
          <a:blip r:embed="rId2"/>
          <a:stretch>
            <a:fillRect/>
          </a:stretch>
        </p:blipFill>
        <p:spPr>
          <a:xfrm>
            <a:off x="7562088" y="1775934"/>
            <a:ext cx="3981455" cy="2986091"/>
          </a:xfrm>
          <a:prstGeom prst="rect">
            <a:avLst/>
          </a:prstGeom>
        </p:spPr>
      </p:pic>
      <p:sp>
        <p:nvSpPr>
          <p:cNvPr id="15" name="Freeform 11">
            <a:extLst>
              <a:ext uri="{FF2B5EF4-FFF2-40B4-BE49-F238E27FC236}">
                <a16:creationId xmlns:a16="http://schemas.microsoft.com/office/drawing/2014/main" xmlns="" id="{21F6BE39-9E37-45F0-B10C-92305CFB7C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94065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1EDD21E1-BAF0-4314-AB31-82ECB8AC9E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5B8F3BF-5E03-FC42-9D62-68F405554AA8}"/>
              </a:ext>
            </a:extLst>
          </p:cNvPr>
          <p:cNvSpPr>
            <a:spLocks noGrp="1"/>
          </p:cNvSpPr>
          <p:nvPr>
            <p:ph type="title"/>
          </p:nvPr>
        </p:nvSpPr>
        <p:spPr>
          <a:xfrm>
            <a:off x="649293" y="4748"/>
            <a:ext cx="8097483" cy="960399"/>
          </a:xfrm>
        </p:spPr>
        <p:txBody>
          <a:bodyPr>
            <a:normAutofit/>
          </a:bodyPr>
          <a:lstStyle/>
          <a:p>
            <a:r>
              <a:rPr lang="en-IN"/>
              <a:t>Structure of the Human skeleton </a:t>
            </a:r>
            <a:endParaRPr lang="en-US"/>
          </a:p>
        </p:txBody>
      </p:sp>
      <p:sp>
        <p:nvSpPr>
          <p:cNvPr id="15" name="Rectangle 14">
            <a:extLst>
              <a:ext uri="{FF2B5EF4-FFF2-40B4-BE49-F238E27FC236}">
                <a16:creationId xmlns:a16="http://schemas.microsoft.com/office/drawing/2014/main" xmlns="" id="{FDC8619C-F25D-468E-95FA-2A2151D7DD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 name="Content Placeholder 9">
            <a:extLst>
              <a:ext uri="{FF2B5EF4-FFF2-40B4-BE49-F238E27FC236}">
                <a16:creationId xmlns:a16="http://schemas.microsoft.com/office/drawing/2014/main" xmlns="" id="{E32BCEF7-3F01-4459-A99C-5B6835DEA81B}"/>
              </a:ext>
            </a:extLst>
          </p:cNvPr>
          <p:cNvSpPr>
            <a:spLocks noGrp="1"/>
          </p:cNvSpPr>
          <p:nvPr>
            <p:ph idx="1"/>
          </p:nvPr>
        </p:nvSpPr>
        <p:spPr>
          <a:xfrm>
            <a:off x="320250" y="1006236"/>
            <a:ext cx="5227645" cy="4411275"/>
          </a:xfrm>
        </p:spPr>
        <p:txBody>
          <a:bodyPr>
            <a:normAutofit/>
          </a:bodyPr>
          <a:lstStyle/>
          <a:p>
            <a:r>
              <a:rPr lang="en-IN"/>
              <a:t>Human skeleton system has basic 4 parts</a:t>
            </a:r>
          </a:p>
          <a:p>
            <a:r>
              <a:rPr lang="en-IN"/>
              <a:t>The skull</a:t>
            </a:r>
          </a:p>
          <a:p>
            <a:r>
              <a:rPr lang="en-IN"/>
              <a:t>The backbone or spine,</a:t>
            </a:r>
          </a:p>
          <a:p>
            <a:r>
              <a:rPr lang="en-IN"/>
              <a:t>The ribs </a:t>
            </a:r>
          </a:p>
          <a:p>
            <a:r>
              <a:rPr lang="en-IN"/>
              <a:t>The limbs</a:t>
            </a:r>
            <a:endParaRPr lang="en-US"/>
          </a:p>
        </p:txBody>
      </p:sp>
      <p:pic>
        <p:nvPicPr>
          <p:cNvPr id="6" name="Content Placeholder 5">
            <a:extLst>
              <a:ext uri="{FF2B5EF4-FFF2-40B4-BE49-F238E27FC236}">
                <a16:creationId xmlns:a16="http://schemas.microsoft.com/office/drawing/2014/main" xmlns="" id="{5F7D671A-D5D3-BC45-BC6C-15CA107FDD3C}"/>
              </a:ext>
            </a:extLst>
          </p:cNvPr>
          <p:cNvPicPr>
            <a:picLocks noChangeAspect="1"/>
          </p:cNvPicPr>
          <p:nvPr/>
        </p:nvPicPr>
        <p:blipFill>
          <a:blip r:embed="rId2"/>
          <a:stretch>
            <a:fillRect/>
          </a:stretch>
        </p:blipFill>
        <p:spPr>
          <a:xfrm>
            <a:off x="6901298" y="935068"/>
            <a:ext cx="4970452" cy="4411275"/>
          </a:xfrm>
          <a:prstGeom prst="rect">
            <a:avLst/>
          </a:prstGeom>
        </p:spPr>
      </p:pic>
      <p:sp>
        <p:nvSpPr>
          <p:cNvPr id="17" name="Freeform 12">
            <a:extLst>
              <a:ext uri="{FF2B5EF4-FFF2-40B4-BE49-F238E27FC236}">
                <a16:creationId xmlns:a16="http://schemas.microsoft.com/office/drawing/2014/main" xmlns="" id="{7D9439D6-DEAD-4CEB-A61B-BE3D64D1B5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1305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3F4C104D-5F30-4811-9376-566B26E471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0815E34B-5D02-4E01-A936-E8E1C0AB6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 name="Content Placeholder 2">
            <a:extLst>
              <a:ext uri="{FF2B5EF4-FFF2-40B4-BE49-F238E27FC236}">
                <a16:creationId xmlns:a16="http://schemas.microsoft.com/office/drawing/2014/main" xmlns="" id="{6DB2BA4E-2DE3-F646-8CDA-A92734C99C7F}"/>
              </a:ext>
            </a:extLst>
          </p:cNvPr>
          <p:cNvSpPr txBox="1">
            <a:spLocks noGrp="1"/>
          </p:cNvSpPr>
          <p:nvPr>
            <p:ph idx="1"/>
          </p:nvPr>
        </p:nvSpPr>
        <p:spPr>
          <a:xfrm>
            <a:off x="649224" y="1173202"/>
            <a:ext cx="5252773" cy="47196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r>
              <a:rPr lang="en-IN" sz="2000" dirty="0"/>
              <a:t>The bone that protects our brain</a:t>
            </a:r>
          </a:p>
          <a:p>
            <a:pPr>
              <a:lnSpc>
                <a:spcPct val="90000"/>
              </a:lnSpc>
            </a:pPr>
            <a:r>
              <a:rPr lang="en-IN" sz="2000" dirty="0"/>
              <a:t>It has holes for eyes, nose mouth and ears.</a:t>
            </a:r>
          </a:p>
          <a:p>
            <a:pPr>
              <a:lnSpc>
                <a:spcPct val="90000"/>
              </a:lnSpc>
            </a:pPr>
            <a:r>
              <a:rPr lang="en-IN" sz="2000" dirty="0"/>
              <a:t>The upper part is made of 8 flat bones joints together </a:t>
            </a:r>
          </a:p>
          <a:p>
            <a:pPr>
              <a:lnSpc>
                <a:spcPct val="90000"/>
              </a:lnSpc>
            </a:pPr>
            <a:r>
              <a:rPr lang="en-IN" sz="2000" dirty="0"/>
              <a:t>The face and jaws contain 14 bones</a:t>
            </a:r>
          </a:p>
          <a:p>
            <a:pPr>
              <a:lnSpc>
                <a:spcPct val="90000"/>
              </a:lnSpc>
            </a:pPr>
            <a:r>
              <a:rPr lang="en-IN" sz="2000" dirty="0"/>
              <a:t>The teeth are fixed to the jaw bone(upper and lower jaw bone)</a:t>
            </a:r>
          </a:p>
          <a:p>
            <a:pPr>
              <a:lnSpc>
                <a:spcPct val="90000"/>
              </a:lnSpc>
            </a:pPr>
            <a:r>
              <a:rPr lang="en-IN" sz="2000" dirty="0"/>
              <a:t>The lower jaw bone is the only bone in the skull that can move</a:t>
            </a:r>
          </a:p>
          <a:p>
            <a:pPr>
              <a:lnSpc>
                <a:spcPct val="90000"/>
              </a:lnSpc>
            </a:pPr>
            <a:r>
              <a:rPr lang="en-IN" sz="2000" dirty="0"/>
              <a:t>It helps us to chew the food and eat.</a:t>
            </a:r>
          </a:p>
        </p:txBody>
      </p:sp>
      <p:pic>
        <p:nvPicPr>
          <p:cNvPr id="7" name="Picture 6">
            <a:extLst>
              <a:ext uri="{FF2B5EF4-FFF2-40B4-BE49-F238E27FC236}">
                <a16:creationId xmlns:a16="http://schemas.microsoft.com/office/drawing/2014/main" xmlns="" id="{F6860DB1-080E-7A42-93F6-F075845A1B29}"/>
              </a:ext>
            </a:extLst>
          </p:cNvPr>
          <p:cNvPicPr>
            <a:picLocks noChangeAspect="1"/>
          </p:cNvPicPr>
          <p:nvPr/>
        </p:nvPicPr>
        <p:blipFill>
          <a:blip r:embed="rId2"/>
          <a:stretch>
            <a:fillRect/>
          </a:stretch>
        </p:blipFill>
        <p:spPr>
          <a:xfrm>
            <a:off x="6550533" y="640080"/>
            <a:ext cx="5252773" cy="5252773"/>
          </a:xfrm>
          <a:prstGeom prst="rect">
            <a:avLst/>
          </a:prstGeom>
        </p:spPr>
      </p:pic>
      <p:sp>
        <p:nvSpPr>
          <p:cNvPr id="16" name="Freeform 11">
            <a:extLst>
              <a:ext uri="{FF2B5EF4-FFF2-40B4-BE49-F238E27FC236}">
                <a16:creationId xmlns:a16="http://schemas.microsoft.com/office/drawing/2014/main" xmlns="" id="{7DE3414B-B032-4710-A468-D3285E38C5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xmlns="" id="{4B74BD81-E776-CF49-8D02-BE3061AE8374}"/>
              </a:ext>
            </a:extLst>
          </p:cNvPr>
          <p:cNvSpPr txBox="1">
            <a:spLocks noGrp="1"/>
          </p:cNvSpPr>
          <p:nvPr>
            <p:ph type="title"/>
          </p:nvPr>
        </p:nvSpPr>
        <p:spPr>
          <a:xfrm>
            <a:off x="649288" y="290500"/>
            <a:ext cx="3649662" cy="8827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dirty="0"/>
              <a:t>The skull</a:t>
            </a:r>
            <a:endParaRPr lang="en-US" dirty="0"/>
          </a:p>
        </p:txBody>
      </p:sp>
    </p:spTree>
    <p:extLst>
      <p:ext uri="{BB962C8B-B14F-4D97-AF65-F5344CB8AC3E}">
        <p14:creationId xmlns:p14="http://schemas.microsoft.com/office/powerpoint/2010/main" xmlns="" val="7906249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0</TotalTime>
  <Words>942</Words>
  <Application>Microsoft Office PowerPoint</Application>
  <PresentationFormat>Custom</PresentationFormat>
  <Paragraphs>93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Wisp</vt:lpstr>
      <vt:lpstr>The Body and It’s Movements </vt:lpstr>
      <vt:lpstr>Slide 2</vt:lpstr>
      <vt:lpstr>Organisation and structure of the body</vt:lpstr>
      <vt:lpstr>Tissues and organs</vt:lpstr>
      <vt:lpstr>Cell to organism</vt:lpstr>
      <vt:lpstr>Movement </vt:lpstr>
      <vt:lpstr>Human skeletal system </vt:lpstr>
      <vt:lpstr>Structure of the Human skeleton </vt:lpstr>
      <vt:lpstr>The skull</vt:lpstr>
      <vt:lpstr>The backbone or spine</vt:lpstr>
      <vt:lpstr>The rib cage</vt:lpstr>
      <vt:lpstr>The limbs</vt:lpstr>
      <vt:lpstr>Joints, Cartilage and Ligaments </vt:lpstr>
      <vt:lpstr>Joints and their types</vt:lpstr>
      <vt:lpstr>What makes the bones move?</vt:lpstr>
      <vt:lpstr>Movements of other Animals </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Body and It’s Movements</dc:title>
  <dc:creator>GANGADEVI SNSACD</dc:creator>
  <cp:lastModifiedBy>user2</cp:lastModifiedBy>
  <cp:revision>7</cp:revision>
  <dcterms:created xsi:type="dcterms:W3CDTF">2021-08-07T17:46:52Z</dcterms:created>
  <dcterms:modified xsi:type="dcterms:W3CDTF">2023-01-18T06:34:27Z</dcterms:modified>
</cp:coreProperties>
</file>